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bb86931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bb8693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bb86931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8bb86931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bb86931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bb8693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be90de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be90de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bb86931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bb8693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127813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127813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bb86931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8bb8693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bb8693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bb8693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8bb8693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8bb8693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bb86931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bb86931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bb8693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bb8693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be90de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be90d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8bb86931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8bb86931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bb8693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bb8693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bb8693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bb8693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hyperlink" Target="https://www.nasdaq.com/symbol/tur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Webscraping Nasdaq.com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Scrapy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Wisdom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88" y="3728575"/>
            <a:ext cx="3764513" cy="10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025" y="3728575"/>
            <a:ext cx="2677776" cy="10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4627800" y="3963350"/>
            <a:ext cx="383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" y="152400"/>
            <a:ext cx="86557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1000"/>
            <a:ext cx="8839199" cy="36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indicate correlation relationship (+ or -),  darker hues indicate correlation strength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WARNING: Outliers will skew your data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51092"/>
            <a:ext cx="3999901" cy="288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800" y="1651100"/>
            <a:ext cx="3571626" cy="288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4"/>
          <p:cNvCxnSpPr/>
          <p:nvPr/>
        </p:nvCxnSpPr>
        <p:spPr>
          <a:xfrm>
            <a:off x="4268326" y="3092020"/>
            <a:ext cx="79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 2: the skewed dataset strikes back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5" y="4079800"/>
            <a:ext cx="3420925" cy="9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75" y="1505700"/>
            <a:ext cx="3902674" cy="2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75" y="1468763"/>
            <a:ext cx="4774901" cy="3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1570075" y="1658950"/>
            <a:ext cx="2469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5"/>
          <p:cNvCxnSpPr>
            <a:stCxn id="162" idx="4"/>
          </p:cNvCxnSpPr>
          <p:nvPr/>
        </p:nvCxnSpPr>
        <p:spPr>
          <a:xfrm flipH="1">
            <a:off x="809725" y="1935550"/>
            <a:ext cx="883800" cy="249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5"/>
          <p:cNvSpPr/>
          <p:nvPr/>
        </p:nvSpPr>
        <p:spPr>
          <a:xfrm>
            <a:off x="2419300" y="4660775"/>
            <a:ext cx="4938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000" y="2921700"/>
            <a:ext cx="1334300" cy="133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5"/>
          <p:cNvCxnSpPr/>
          <p:nvPr/>
        </p:nvCxnSpPr>
        <p:spPr>
          <a:xfrm>
            <a:off x="3890650" y="1333100"/>
            <a:ext cx="0" cy="3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/>
          <p:nvPr/>
        </p:nvSpPr>
        <p:spPr>
          <a:xfrm>
            <a:off x="7573800" y="2921700"/>
            <a:ext cx="1570200" cy="1506600"/>
          </a:xfrm>
          <a:prstGeom prst="noSmoking">
            <a:avLst>
              <a:gd fmla="val 718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“Look at that neato right-skewed distribution!” - Stats Professor probably 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50"/>
            <a:ext cx="8839200" cy="41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025" y="1056400"/>
            <a:ext cx="5437924" cy="20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404875" y="1816950"/>
            <a:ext cx="83442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Montserrat"/>
                <a:ea typeface="Montserrat"/>
                <a:cs typeface="Montserrat"/>
                <a:sym typeface="Montserrat"/>
              </a:rPr>
              <a:t>“With exception to the variables that track security pricing listed on the Nasdaq website, there is little correlation between the remaining variables to serve as a predictor of one another.  However, the dynamic data provided is far too prone to erroneous observations to draw significant conclusions.”</a:t>
            </a:r>
            <a:endParaRPr i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649800" y="3194100"/>
            <a:ext cx="18444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Any questions?</a:t>
            </a:r>
            <a:endParaRPr sz="1800"/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3554550" y="1949400"/>
            <a:ext cx="20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73175" y="2390650"/>
            <a:ext cx="3394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2nd largest stock exchange in the world by Market Cap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World’s first electronic Stock Market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Notable listings include: Microsoft, Oracle, Apple, Cisco, and Dell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Helped modernize the IPO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75" y="492425"/>
            <a:ext cx="5205998" cy="40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5" y="152400"/>
            <a:ext cx="401858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233" y="2253091"/>
            <a:ext cx="4694190" cy="270686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576582" y="1702538"/>
            <a:ext cx="477350" cy="351725"/>
          </a:xfrm>
          <a:custGeom>
            <a:rect b="b" l="l" r="r" t="t"/>
            <a:pathLst>
              <a:path extrusionOk="0" h="14069" w="19094">
                <a:moveTo>
                  <a:pt x="10366" y="1171"/>
                </a:moveTo>
                <a:cubicBezTo>
                  <a:pt x="7173" y="1171"/>
                  <a:pt x="2930" y="695"/>
                  <a:pt x="1014" y="3249"/>
                </a:cubicBezTo>
                <a:cubicBezTo>
                  <a:pt x="-888" y="5785"/>
                  <a:pt x="209" y="10699"/>
                  <a:pt x="2746" y="12601"/>
                </a:cubicBezTo>
                <a:cubicBezTo>
                  <a:pt x="7333" y="16039"/>
                  <a:pt x="18215" y="12734"/>
                  <a:pt x="19025" y="7059"/>
                </a:cubicBezTo>
                <a:cubicBezTo>
                  <a:pt x="19582" y="3158"/>
                  <a:pt x="11767" y="-1962"/>
                  <a:pt x="8981" y="82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5"/>
          <p:cNvSpPr txBox="1"/>
          <p:nvPr/>
        </p:nvSpPr>
        <p:spPr>
          <a:xfrm>
            <a:off x="2672638" y="557625"/>
            <a:ext cx="1478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Index Page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 of 15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861988" y="1872050"/>
            <a:ext cx="174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summary page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4225625" y="136850"/>
            <a:ext cx="0" cy="48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/>
          <p:nvPr/>
        </p:nvSpPr>
        <p:spPr>
          <a:xfrm>
            <a:off x="2043550" y="1380422"/>
            <a:ext cx="2736275" cy="827650"/>
          </a:xfrm>
          <a:custGeom>
            <a:rect b="b" l="l" r="r" t="t"/>
            <a:pathLst>
              <a:path extrusionOk="0" h="33106" w="109451">
                <a:moveTo>
                  <a:pt x="0" y="15441"/>
                </a:moveTo>
                <a:cubicBezTo>
                  <a:pt x="4421" y="12789"/>
                  <a:pt x="8076" y="8812"/>
                  <a:pt x="12815" y="6782"/>
                </a:cubicBezTo>
                <a:cubicBezTo>
                  <a:pt x="37344" y="-3728"/>
                  <a:pt x="68438" y="-1283"/>
                  <a:pt x="92825" y="9553"/>
                </a:cubicBezTo>
                <a:cubicBezTo>
                  <a:pt x="101607" y="13455"/>
                  <a:pt x="105148" y="24513"/>
                  <a:pt x="109451" y="3310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7" name="Google Shape;87;p15"/>
          <p:cNvSpPr/>
          <p:nvPr/>
        </p:nvSpPr>
        <p:spPr>
          <a:xfrm>
            <a:off x="4967775" y="3359725"/>
            <a:ext cx="4018500" cy="151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247650" y="1359475"/>
            <a:ext cx="520475" cy="2017575"/>
          </a:xfrm>
          <a:custGeom>
            <a:rect b="b" l="l" r="r" t="t"/>
            <a:pathLst>
              <a:path extrusionOk="0" h="80703" w="20819">
                <a:moveTo>
                  <a:pt x="18704" y="80703"/>
                </a:moveTo>
                <a:cubicBezTo>
                  <a:pt x="21871" y="64851"/>
                  <a:pt x="21178" y="48064"/>
                  <a:pt x="18011" y="32212"/>
                </a:cubicBezTo>
                <a:cubicBezTo>
                  <a:pt x="15601" y="20149"/>
                  <a:pt x="5508" y="11000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9" name="Google Shape;89;p15"/>
          <p:cNvSpPr txBox="1"/>
          <p:nvPr/>
        </p:nvSpPr>
        <p:spPr>
          <a:xfrm>
            <a:off x="4623950" y="166250"/>
            <a:ext cx="37233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lovely table is dynamic and changes throughout each day during trading hours.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Interestingly enough, it also omits cells if the information is not available. yay!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5">
            <a:hlinkClick r:id="rId5"/>
          </p:cNvPr>
          <p:cNvSpPr/>
          <p:nvPr/>
        </p:nvSpPr>
        <p:spPr>
          <a:xfrm>
            <a:off x="6916400" y="2518250"/>
            <a:ext cx="183300" cy="1833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right tools for the job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Jupyter notebook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Pycharm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Github Desktop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ROBOTSTXT_OBEY =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NordVPN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Caffeine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Selector Gadget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Youtube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“Hey Siri, how do I export graphs from jupyter notebook? Asking for a friend”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00" y="1300225"/>
            <a:ext cx="2679798" cy="16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72993"/>
            <a:ext cx="3147799" cy="104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425" y="2831525"/>
            <a:ext cx="1962575" cy="19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301" y="3428825"/>
            <a:ext cx="1009725" cy="10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250" y="1336375"/>
            <a:ext cx="1404651" cy="14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175" y="847375"/>
            <a:ext cx="2808368" cy="398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75" y="816225"/>
            <a:ext cx="5838635" cy="40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5009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That’s… Interesting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78500"/>
            <a:ext cx="5277374" cy="3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575" y="2513899"/>
            <a:ext cx="2311300" cy="22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6082825" y="1688575"/>
            <a:ext cx="1945200" cy="883200"/>
          </a:xfrm>
          <a:prstGeom prst="cloudCallout">
            <a:avLst>
              <a:gd fmla="val 19548" name="adj1"/>
              <a:gd fmla="val 707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2626675" y="2879250"/>
            <a:ext cx="2962500" cy="81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 flipH="1" rot="10800000">
            <a:off x="5589100" y="2306400"/>
            <a:ext cx="474000" cy="66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8"/>
          <p:cNvSpPr txBox="1"/>
          <p:nvPr/>
        </p:nvSpPr>
        <p:spPr>
          <a:xfrm>
            <a:off x="6699625" y="1958875"/>
            <a:ext cx="1328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WHY?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625"/>
            <a:ext cx="8839199" cy="387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88" y="152400"/>
            <a:ext cx="74082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$</a:t>
            </a:r>
            <a:r>
              <a:rPr lang="en" sz="6400"/>
              <a:t>24.1 billion</a:t>
            </a:r>
            <a:endParaRPr sz="6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2121425"/>
            <a:ext cx="5533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Market Capitalization value of the top 500 listings on Nasdaq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